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933056"/>
            <a:ext cx="5637010" cy="882119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/>
              <a:t>«Модель </a:t>
            </a:r>
            <a:r>
              <a:rPr lang="ru-RU" sz="9600" b="1" dirty="0" err="1"/>
              <a:t>профориентационной</a:t>
            </a:r>
            <a:r>
              <a:rPr lang="ru-RU" sz="9600" b="1" dirty="0"/>
              <a:t> работы в условиях внеурочных занятий как основа развития самостоятельной личности, способной к выбору профессии»</a:t>
            </a:r>
            <a:endParaRPr lang="ru-RU" sz="96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980728"/>
            <a:ext cx="7175351" cy="1793167"/>
          </a:xfrm>
        </p:spPr>
        <p:txBody>
          <a:bodyPr/>
          <a:lstStyle/>
          <a:p>
            <a:r>
              <a:rPr lang="ru-RU" sz="4400" dirty="0" smtClean="0"/>
              <a:t>Проект профессиональной ориентации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10360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4372168"/>
            <a:ext cx="83058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97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 Настоящий проект - это модель профессионально ориентационной работы, представляющая собой систему мер по оказанию обучающимся личностно-ориентированной помощи в выявлении и развитии способностей и склонностей, профессиональных и познавательных интересов в выборе профессии, а также формированию потребности и готовности к труду в современных условиях. Проект рассчитан на обучающихся 12-18 лет. Реализация проекта осуществляется в рамках внеурочных занятий.</a:t>
            </a:r>
          </a:p>
        </p:txBody>
      </p:sp>
    </p:spTree>
    <p:extLst>
      <p:ext uri="{BB962C8B-B14F-4D97-AF65-F5344CB8AC3E}">
        <p14:creationId xmlns:p14="http://schemas.microsoft.com/office/powerpoint/2010/main" val="1945321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Ф</a:t>
            </a:r>
            <a:r>
              <a:rPr lang="ru-RU" dirty="0" smtClean="0"/>
              <a:t>ормирование </a:t>
            </a:r>
            <a:r>
              <a:rPr lang="ru-RU" dirty="0"/>
              <a:t>у обучающихся готовности самостоятельно планировать и реализовывать перспективы персонального образовательно-профессионального маршрута, в условиях свободы выбора профиля обучения и сферы будущей профессиональной деятельности в соответствии со своими возможностями, способностями и с учетом требований рынка труда.</a:t>
            </a:r>
          </a:p>
        </p:txBody>
      </p:sp>
    </p:spTree>
    <p:extLst>
      <p:ext uri="{BB962C8B-B14F-4D97-AF65-F5344CB8AC3E}">
        <p14:creationId xmlns:p14="http://schemas.microsoft.com/office/powerpoint/2010/main" val="25834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</a:t>
            </a:r>
            <a:r>
              <a:rPr lang="ru-RU" dirty="0" smtClean="0"/>
              <a:t>одготовить </a:t>
            </a:r>
            <a:r>
              <a:rPr lang="ru-RU" dirty="0"/>
              <a:t>обучающегося (а затем и выпускника) к выбору и реализации дальнейшего варианта продолжения образования и к последующему профессиональному самоопределению. Для этого необходимо сформировать у детей социально значимые внутренние (психологические) регуляторы поведения и деятельности в связи с выбором профессии; создавать внешние и внутренние условия социально ценной активной деятельности в профессиональном самоопределении. </a:t>
            </a:r>
          </a:p>
        </p:txBody>
      </p:sp>
    </p:spTree>
    <p:extLst>
      <p:ext uri="{BB962C8B-B14F-4D97-AF65-F5344CB8AC3E}">
        <p14:creationId xmlns:p14="http://schemas.microsoft.com/office/powerpoint/2010/main" val="168975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Разработать и внедрить в учебный процесс модель </a:t>
            </a:r>
            <a:r>
              <a:rPr lang="ru-RU" dirty="0" err="1"/>
              <a:t>профориентационной</a:t>
            </a:r>
            <a:r>
              <a:rPr lang="ru-RU" dirty="0"/>
              <a:t> работы в условиях дополнительного образования.</a:t>
            </a:r>
          </a:p>
          <a:p>
            <a:pPr lvl="0"/>
            <a:r>
              <a:rPr lang="ru-RU" dirty="0"/>
              <a:t>Способствовать проектированию подростками своих жизненных и профессиональных планов.</a:t>
            </a:r>
          </a:p>
          <a:p>
            <a:pPr lvl="0"/>
            <a:r>
              <a:rPr lang="ru-RU" dirty="0"/>
              <a:t>Создать условия для осознанного профессионального самоопределения обучающихся в соответствии со способностями, склонностями, личностными особенностями, потребностями общества, региона в кадрах. </a:t>
            </a:r>
          </a:p>
          <a:p>
            <a:pPr lvl="0"/>
            <a:r>
              <a:rPr lang="ru-RU" dirty="0"/>
              <a:t>Способствовать формированию способностей обучающихся к социально – профессиональной адаптации в обществе.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977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Теоретический</a:t>
            </a:r>
            <a:r>
              <a:rPr lang="ru-RU" dirty="0"/>
              <a:t>: изучение </a:t>
            </a:r>
            <a:r>
              <a:rPr lang="ru-RU" dirty="0" err="1"/>
              <a:t>психолого</a:t>
            </a:r>
            <a:r>
              <a:rPr lang="ru-RU" dirty="0"/>
              <a:t> - педагогической литературы; изучение и обобщение педагогического опыта; систематизация и классификация.</a:t>
            </a:r>
          </a:p>
          <a:p>
            <a:r>
              <a:rPr lang="ru-RU" b="1" dirty="0"/>
              <a:t>Экспериментальный: </a:t>
            </a:r>
            <a:r>
              <a:rPr lang="ru-RU" dirty="0"/>
              <a:t>анкетирование, тестирование, наблюдение, педагогический эксперимент.</a:t>
            </a:r>
          </a:p>
          <a:p>
            <a:r>
              <a:rPr lang="ru-RU" b="1" dirty="0"/>
              <a:t>Статистический</a:t>
            </a:r>
            <a:r>
              <a:rPr lang="ru-RU" dirty="0"/>
              <a:t>: обработка полученных данных.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34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/>
              <a:t>Принцип сознательности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i="1" dirty="0"/>
              <a:t>Принцип соответствия выбираемой профессии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i="1" dirty="0"/>
              <a:t>Принцип активности в выборе профессии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/>
              <a:t> </a:t>
            </a:r>
            <a:r>
              <a:rPr lang="ru-RU" i="1" dirty="0"/>
              <a:t>Принцип  развития </a:t>
            </a:r>
            <a:endParaRPr lang="ru-RU" i="1" dirty="0" smtClean="0"/>
          </a:p>
          <a:p>
            <a:r>
              <a:rPr lang="ru-RU" i="1" dirty="0"/>
              <a:t>Связь профориентации</a:t>
            </a:r>
            <a:r>
              <a:rPr lang="ru-RU" dirty="0"/>
              <a:t> </a:t>
            </a:r>
            <a:r>
              <a:rPr lang="ru-RU" i="1" dirty="0"/>
              <a:t>с жизнью, </a:t>
            </a:r>
            <a:r>
              <a:rPr lang="ru-RU" i="1" dirty="0" smtClean="0"/>
              <a:t>трудом</a:t>
            </a:r>
          </a:p>
          <a:p>
            <a:r>
              <a:rPr lang="ru-RU" i="1" dirty="0"/>
              <a:t>Связь профориентации с практикой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 smtClean="0"/>
              <a:t>Взаимосвязь</a:t>
            </a:r>
          </a:p>
          <a:p>
            <a:r>
              <a:rPr lang="ru-RU" i="1" dirty="0"/>
              <a:t>Дифференцированный и индивидуальный </a:t>
            </a:r>
            <a:r>
              <a:rPr lang="ru-RU" dirty="0"/>
              <a:t>подход </a:t>
            </a:r>
            <a:endParaRPr lang="ru-RU" dirty="0" smtClean="0"/>
          </a:p>
          <a:p>
            <a:r>
              <a:rPr lang="ru-RU" i="1" dirty="0"/>
              <a:t>Оптимальное сочетание</a:t>
            </a:r>
            <a:r>
              <a:rPr lang="ru-RU" dirty="0"/>
              <a:t> форм </a:t>
            </a:r>
            <a:r>
              <a:rPr lang="ru-RU" dirty="0" err="1"/>
              <a:t>профориентационной</a:t>
            </a:r>
            <a:r>
              <a:rPr lang="ru-RU" dirty="0"/>
              <a:t> работы</a:t>
            </a:r>
          </a:p>
        </p:txBody>
      </p:sp>
    </p:spTree>
    <p:extLst>
      <p:ext uri="{BB962C8B-B14F-4D97-AF65-F5344CB8AC3E}">
        <p14:creationId xmlns:p14="http://schemas.microsoft.com/office/powerpoint/2010/main" val="429247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Направления деятельности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i="1" dirty="0"/>
              <a:t>Диагностическое </a:t>
            </a:r>
            <a:endParaRPr lang="ru-RU" i="1" dirty="0" smtClean="0"/>
          </a:p>
          <a:p>
            <a:r>
              <a:rPr lang="ru-RU" i="1" dirty="0" smtClean="0"/>
              <a:t>Информационное</a:t>
            </a:r>
          </a:p>
          <a:p>
            <a:r>
              <a:rPr lang="ru-RU" i="1" dirty="0" smtClean="0"/>
              <a:t>Образовательное</a:t>
            </a:r>
          </a:p>
          <a:p>
            <a:r>
              <a:rPr lang="ru-RU" i="1" dirty="0" err="1"/>
              <a:t>Профессиографическое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i="1" dirty="0"/>
              <a:t>Консультационное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i="1" dirty="0"/>
              <a:t>Гигиеническое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83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1" y="4372168"/>
            <a:ext cx="7488832" cy="1577112"/>
          </a:xfrm>
        </p:spPr>
        <p:txBody>
          <a:bodyPr/>
          <a:lstStyle/>
          <a:p>
            <a:r>
              <a:rPr lang="ru-RU" dirty="0">
                <a:effectLst/>
              </a:rPr>
              <a:t>Ожидаемые результаты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Реализация мероприятий, предусмотренных проектом, позволит:</a:t>
            </a:r>
          </a:p>
          <a:p>
            <a:pPr lvl="0"/>
            <a:r>
              <a:rPr lang="ru-RU" dirty="0"/>
              <a:t>создать условия для осознанного профессионального самоопределения обучающихся в соответствии со способностями, склонностями, личностными особенностями, потребностями общества, региона в кадрах; </a:t>
            </a:r>
          </a:p>
          <a:p>
            <a:pPr lvl="0"/>
            <a:r>
              <a:rPr lang="ru-RU" dirty="0"/>
              <a:t>способствовать проектированию подростками своих жизненных и профессиональных планов;</a:t>
            </a:r>
          </a:p>
          <a:p>
            <a:pPr lvl="0"/>
            <a:r>
              <a:rPr lang="ru-RU" dirty="0"/>
              <a:t>способствовать формированию способностей обучающихся к социально – профессиональной адаптации в обществе;</a:t>
            </a:r>
          </a:p>
          <a:p>
            <a:pPr lvl="0"/>
            <a:r>
              <a:rPr lang="ru-RU" dirty="0"/>
              <a:t>совершенствовать формы и методы </a:t>
            </a:r>
            <a:r>
              <a:rPr lang="ru-RU" dirty="0" err="1"/>
              <a:t>профориентационной</a:t>
            </a:r>
            <a:r>
              <a:rPr lang="ru-RU" dirty="0"/>
              <a:t> работы;</a:t>
            </a:r>
          </a:p>
          <a:p>
            <a:pPr lvl="0"/>
            <a:r>
              <a:rPr lang="ru-RU" dirty="0"/>
              <a:t>оказывать помощь и поддержку обучающимся в реализации их интересов, потребностей и творческого потенциала;</a:t>
            </a:r>
          </a:p>
          <a:p>
            <a:pPr lvl="0"/>
            <a:r>
              <a:rPr lang="ru-RU" dirty="0"/>
              <a:t>обеспечить рост результативности и участия обучающихся в мероприятиях различного уровня;</a:t>
            </a:r>
          </a:p>
          <a:p>
            <a:pPr lvl="0"/>
            <a:r>
              <a:rPr lang="ru-RU" dirty="0"/>
              <a:t>обеспечить преемственность в профессионально ориентационной работе на разных возрастных этапах;</a:t>
            </a:r>
          </a:p>
          <a:p>
            <a:pPr lvl="0"/>
            <a:r>
              <a:rPr lang="ru-RU" dirty="0"/>
              <a:t> создать банк данных методических разработок по профориентации, банк профессий и учебных заведений;</a:t>
            </a:r>
          </a:p>
          <a:p>
            <a:pPr lvl="0"/>
            <a:r>
              <a:rPr lang="ru-RU" dirty="0"/>
              <a:t>усилить взаимодействие системы образовательного учреждения с профессиональным образованием и бизнесом;</a:t>
            </a:r>
          </a:p>
          <a:p>
            <a:pPr lvl="0"/>
            <a:r>
              <a:rPr lang="ru-RU" dirty="0"/>
              <a:t>привлечь родителей к участию в жизни своих детей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46601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420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Проект профессиональной ориентации</vt:lpstr>
      <vt:lpstr>Презентация PowerPoint</vt:lpstr>
      <vt:lpstr>Цель</vt:lpstr>
      <vt:lpstr>Идея</vt:lpstr>
      <vt:lpstr>Задачи </vt:lpstr>
      <vt:lpstr>Методы</vt:lpstr>
      <vt:lpstr>Принципы</vt:lpstr>
      <vt:lpstr>Направления деятельности </vt:lpstr>
      <vt:lpstr>Ожидаемые результаты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профессиональной ориентации</dc:title>
  <dc:creator>днс</dc:creator>
  <cp:lastModifiedBy>днс</cp:lastModifiedBy>
  <cp:revision>4</cp:revision>
  <dcterms:created xsi:type="dcterms:W3CDTF">2024-02-04T16:09:11Z</dcterms:created>
  <dcterms:modified xsi:type="dcterms:W3CDTF">2024-02-04T16:37:57Z</dcterms:modified>
</cp:coreProperties>
</file>