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56" r:id="rId3"/>
    <p:sldId id="268" r:id="rId4"/>
    <p:sldId id="270" r:id="rId5"/>
    <p:sldId id="269" r:id="rId6"/>
    <p:sldId id="260" r:id="rId7"/>
    <p:sldId id="257" r:id="rId8"/>
    <p:sldId id="258" r:id="rId9"/>
    <p:sldId id="259" r:id="rId10"/>
    <p:sldId id="261" r:id="rId11"/>
    <p:sldId id="262" r:id="rId12"/>
    <p:sldId id="263" r:id="rId13"/>
    <p:sldId id="271" r:id="rId14"/>
    <p:sldId id="264" r:id="rId15"/>
    <p:sldId id="265" r:id="rId16"/>
    <p:sldId id="266" r:id="rId17"/>
    <p:sldId id="267" r:id="rId18"/>
    <p:sldId id="272" r:id="rId19"/>
    <p:sldId id="273" r:id="rId20"/>
    <p:sldId id="275" r:id="rId21"/>
    <p:sldId id="274" r:id="rId22"/>
    <p:sldId id="277" r:id="rId23"/>
    <p:sldId id="276" r:id="rId24"/>
    <p:sldId id="278" r:id="rId25"/>
    <p:sldId id="279" r:id="rId26"/>
    <p:sldId id="280" r:id="rId27"/>
    <p:sldId id="281" r:id="rId28"/>
    <p:sldId id="284" r:id="rId29"/>
    <p:sldId id="282" r:id="rId30"/>
    <p:sldId id="285"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19.11.2017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19.11.2017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19.11.2017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19.11.2017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19.11.2017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19.11.2017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19.11.2017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19.11.2017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19.11.2017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19.11.2017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19.11.2017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19.11.2017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ru.wikipedia.org/wiki/%D0%AE%D0%B6%D0%BD%D1%8B%D0%B9_%D0%B1%D0%B5%D1%80%D0%B5%D0%B3_%D0%9A%D1%80%D1%8B%D0%BC%D0%B0" TargetMode="External"/><Relationship Id="rId7" Type="http://schemas.openxmlformats.org/officeDocument/2006/relationships/image" Target="../media/image28.jpeg"/><Relationship Id="rId2" Type="http://schemas.openxmlformats.org/officeDocument/2006/relationships/hyperlink" Target="https://ru.wikipedia.org/wiki/%D0%93%D0%BE%D1%80%D0%B0" TargetMode="External"/><Relationship Id="rId1" Type="http://schemas.openxmlformats.org/officeDocument/2006/relationships/slideLayout" Target="../slideLayouts/slideLayout2.xml"/><Relationship Id="rId6" Type="http://schemas.openxmlformats.org/officeDocument/2006/relationships/hyperlink" Target="https://ru.wikipedia.org/wiki/%D0%90%D1%8E-%D0%94%D0%B0%D0%B3_(%D0%B7%D0%B0%D0%BA%D0%B0%D0%B7%D0%BD%D0%B8%D0%BA)" TargetMode="External"/><Relationship Id="rId5" Type="http://schemas.openxmlformats.org/officeDocument/2006/relationships/hyperlink" Target="https://ru.wikipedia.org/wiki/%D0%91%D0%BE%D0%BB%D1%8C%D1%88%D0%B0%D1%8F_%D0%AF%D0%BB%D1%82%D0%B0" TargetMode="External"/><Relationship Id="rId4" Type="http://schemas.openxmlformats.org/officeDocument/2006/relationships/hyperlink" Target="https://ru.wikipedia.org/wiki/%D0%91%D0%BE%D0%BB%D1%8C%D1%88%D0%B0%D1%8F_%D0%90%D0%BB%D1%83%D1%88%D1%82%D0%B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Аю-Даг (Крым)"/>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1916832"/>
            <a:ext cx="6192688" cy="420218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Заголовок 1"/>
          <p:cNvSpPr>
            <a:spLocks noGrp="1"/>
          </p:cNvSpPr>
          <p:nvPr>
            <p:ph type="ctrTitle"/>
          </p:nvPr>
        </p:nvSpPr>
        <p:spPr>
          <a:xfrm>
            <a:off x="323528" y="692697"/>
            <a:ext cx="8134672" cy="1296143"/>
          </a:xfrm>
        </p:spPr>
        <p:txBody>
          <a:bodyPr>
            <a:normAutofit fontScale="90000"/>
          </a:bodyPr>
          <a:lstStyle/>
          <a:p>
            <a:r>
              <a:rPr lang="ru-RU" dirty="0" smtClean="0"/>
              <a:t>Путешествие по достопримечательностям Крыма</a:t>
            </a:r>
            <a:endParaRPr lang="ru-RU" dirty="0"/>
          </a:p>
        </p:txBody>
      </p:sp>
      <p:sp>
        <p:nvSpPr>
          <p:cNvPr id="3" name="Подзаголовок 2"/>
          <p:cNvSpPr>
            <a:spLocks noGrp="1"/>
          </p:cNvSpPr>
          <p:nvPr>
            <p:ph type="subTitle" idx="1"/>
          </p:nvPr>
        </p:nvSpPr>
        <p:spPr>
          <a:xfrm>
            <a:off x="5004048" y="5085184"/>
            <a:ext cx="4139952" cy="1296144"/>
          </a:xfrm>
        </p:spPr>
        <p:txBody>
          <a:bodyPr/>
          <a:lstStyle/>
          <a:p>
            <a:endParaRPr lang="ru-RU" dirty="0">
              <a:solidFill>
                <a:schemeClr val="tx1"/>
              </a:solidFill>
            </a:endParaRPr>
          </a:p>
        </p:txBody>
      </p:sp>
    </p:spTree>
    <p:extLst>
      <p:ext uri="{BB962C8B-B14F-4D97-AF65-F5344CB8AC3E}">
        <p14:creationId xmlns="" xmlns:p14="http://schemas.microsoft.com/office/powerpoint/2010/main" val="290928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491880" y="980728"/>
            <a:ext cx="5349280" cy="5215309"/>
          </a:xfrm>
        </p:spPr>
        <p:txBody>
          <a:bodyPr>
            <a:normAutofit fontScale="70000" lnSpcReduction="20000"/>
          </a:bodyPr>
          <a:lstStyle/>
          <a:p>
            <a:r>
              <a:rPr lang="ru-RU" dirty="0"/>
              <a:t>Город Джанкой. По </a:t>
            </a:r>
            <a:r>
              <a:rPr lang="ru-RU" dirty="0" err="1"/>
              <a:t>Джанкойскому</a:t>
            </a:r>
            <a:r>
              <a:rPr lang="ru-RU" dirty="0"/>
              <a:t> району можно судить о характере ландшафта части Крыма, лежащей к северу от предгорий. Это ровная с небольшим уклоном к северу равнина, занятая степью – солончаковой близ озера Сиваш, полынной по мере углубления к центральной части Крыма и разнотравной в центре </a:t>
            </a:r>
            <a:r>
              <a:rPr lang="ru-RU" dirty="0" err="1"/>
              <a:t>полуострова.С</a:t>
            </a:r>
            <a:r>
              <a:rPr lang="ru-RU" dirty="0"/>
              <a:t> 1925 года </a:t>
            </a:r>
            <a:r>
              <a:rPr lang="ru-RU" dirty="0" err="1"/>
              <a:t>Джанкойский</a:t>
            </a:r>
            <a:r>
              <a:rPr lang="ru-RU" dirty="0"/>
              <a:t> район являлся центром еврейской земледельческой колонизации Крыма. Около 17000 переселенцев-евреев из Гомельской и Смоленской губерний, с Кавказа и даже Палестины были расселены в </a:t>
            </a:r>
            <a:r>
              <a:rPr lang="ru-RU" dirty="0" err="1"/>
              <a:t>Джанкойском</a:t>
            </a:r>
            <a:r>
              <a:rPr lang="ru-RU" dirty="0"/>
              <a:t> и Евпаторийском районах. Джанкой стал центром аграрного района.</a:t>
            </a:r>
          </a:p>
        </p:txBody>
      </p:sp>
      <p:pic>
        <p:nvPicPr>
          <p:cNvPr id="3074" name="Picture 2" descr="http://1001doroga.ru/uploads/ukraina/152-ykraina-14013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1412776"/>
            <a:ext cx="2857500" cy="21431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46123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0" y="1556792"/>
            <a:ext cx="4114800" cy="4569371"/>
          </a:xfrm>
        </p:spPr>
        <p:txBody>
          <a:bodyPr>
            <a:normAutofit fontScale="55000" lnSpcReduction="20000"/>
          </a:bodyPr>
          <a:lstStyle/>
          <a:p>
            <a:r>
              <a:rPr lang="ru-RU" dirty="0"/>
              <a:t>Северо-крымский канал (СКК) построен в 1961-1971 годах для орошения полей для засушливых районов Крыма</a:t>
            </a:r>
            <a:r>
              <a:rPr lang="ru-RU" dirty="0" smtClean="0"/>
              <a:t>. Начинается </a:t>
            </a:r>
            <a:r>
              <a:rPr lang="ru-RU" dirty="0"/>
              <a:t>канал из Каховского водохранилища, доходит до Керчи. Длина 402,6 км, ширина достигает 150 м., глубина 7 м. максимальная пропускная способность 300 м3/с. В 1986 году площадь орошения составляла 380 тыс. га и обводнения св. 600 тыс. </a:t>
            </a:r>
            <a:r>
              <a:rPr lang="ru-RU" dirty="0" err="1"/>
              <a:t>га.Канал</a:t>
            </a:r>
            <a:r>
              <a:rPr lang="ru-RU" dirty="0"/>
              <a:t> является самым крупным сооружением такого рода в </a:t>
            </a:r>
            <a:r>
              <a:rPr lang="ru-RU" dirty="0" err="1"/>
              <a:t>Европе.Для</a:t>
            </a:r>
            <a:r>
              <a:rPr lang="ru-RU" dirty="0"/>
              <a:t> обеспечения подъема уровня воды, в Крыму построено 400 мощных насосных </a:t>
            </a:r>
            <a:r>
              <a:rPr lang="ru-RU" dirty="0" err="1"/>
              <a:t>станции.От</a:t>
            </a:r>
            <a:r>
              <a:rPr lang="ru-RU" dirty="0"/>
              <a:t> Новой Каховки до Джанкоя вода канала идёт самотёком, а дальше её поднимают насосные станции. </a:t>
            </a:r>
          </a:p>
        </p:txBody>
      </p:sp>
      <p:pic>
        <p:nvPicPr>
          <p:cNvPr id="4098" name="Picture 2" descr="http://1001doroga.ru/uploads/ukraina/154-ykraina-14011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2109517"/>
            <a:ext cx="4392488" cy="329436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13523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995936" y="260648"/>
            <a:ext cx="4690864" cy="5865515"/>
          </a:xfrm>
        </p:spPr>
        <p:txBody>
          <a:bodyPr>
            <a:normAutofit fontScale="70000" lnSpcReduction="20000"/>
          </a:bodyPr>
          <a:lstStyle/>
          <a:p>
            <a:r>
              <a:rPr lang="ru-RU" dirty="0"/>
              <a:t>Сиваш (Гнилое Море), получил свое название за сероводородный запах от гниющих остатков растений и животных и является заливом Азовского моря, с которым соединяется узким проливом в районе г. Геническа и отделяется длинной и узкой </a:t>
            </a:r>
            <a:r>
              <a:rPr lang="ru-RU" dirty="0" err="1"/>
              <a:t>Арабатской</a:t>
            </a:r>
            <a:r>
              <a:rPr lang="ru-RU" dirty="0"/>
              <a:t> </a:t>
            </a:r>
            <a:r>
              <a:rPr lang="ru-RU" dirty="0" err="1"/>
              <a:t>стрелкой.Глубина</a:t>
            </a:r>
            <a:r>
              <a:rPr lang="ru-RU" dirty="0"/>
              <a:t> Сиваша ничтожна и во многих местах едва превышает 70 см., вода в нем очень соленая, так что к концу лета соль садится, покрывая белым налетом , точно снегом, значительные площади высохших мест. Многие заливы Сиваша отделились от него совершенно, образовав закрытые озера, из которых добывается соль.</a:t>
            </a:r>
          </a:p>
        </p:txBody>
      </p:sp>
      <p:pic>
        <p:nvPicPr>
          <p:cNvPr id="5122" name="Picture 2" descr="http://1001doroga.ru/uploads/ukraina/155-1-sivash.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1988840"/>
            <a:ext cx="4009628" cy="300722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72189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79512" y="3789040"/>
            <a:ext cx="8507288" cy="2808312"/>
          </a:xfrm>
        </p:spPr>
        <p:txBody>
          <a:bodyPr>
            <a:normAutofit fontScale="85000" lnSpcReduction="20000"/>
          </a:bodyPr>
          <a:lstStyle/>
          <a:p>
            <a:r>
              <a:rPr lang="ru-RU" dirty="0"/>
              <a:t>М</a:t>
            </a:r>
            <a:r>
              <a:rPr lang="ru-RU" dirty="0" smtClean="0"/>
              <a:t>аршрут </a:t>
            </a:r>
            <a:r>
              <a:rPr lang="ru-RU" dirty="0"/>
              <a:t>Главной Галереи имеет протяженность порядка 1,5 км. Восхищенные взоры посетителей направляются на истинные произведения искусства, которые создала сама природа из сталактитов и сталагмитов. Иногда они настолько правдоподобны, напоминая предметы, фигуры и лица, что тяжело поверить в авторство самой природы и, кажется, что их создала рука опытного мастера.</a:t>
            </a:r>
          </a:p>
        </p:txBody>
      </p:sp>
      <p:pic>
        <p:nvPicPr>
          <p:cNvPr id="11266" name="Picture 2" descr="Мраморная пещера Крым"/>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47664" y="332656"/>
            <a:ext cx="5850975" cy="341306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15164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42" name="Picture 2" descr="Пещера Мраморная"/>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3608" y="1052736"/>
            <a:ext cx="7128792" cy="47287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14122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539552" y="3681915"/>
            <a:ext cx="8147248" cy="2444248"/>
          </a:xfrm>
        </p:spPr>
        <p:txBody>
          <a:bodyPr>
            <a:normAutofit fontScale="70000" lnSpcReduction="20000"/>
          </a:bodyPr>
          <a:lstStyle/>
          <a:p>
            <a:r>
              <a:rPr lang="ru-RU" dirty="0"/>
              <a:t>Горный водопад </a:t>
            </a:r>
            <a:r>
              <a:rPr lang="ru-RU" dirty="0" err="1"/>
              <a:t>Джур-Джур</a:t>
            </a:r>
            <a:r>
              <a:rPr lang="ru-RU" dirty="0"/>
              <a:t>, наверное, самый мощнейший водопад Крыма, который находится в красивейшем уголке </a:t>
            </a:r>
            <a:r>
              <a:rPr lang="ru-RU" dirty="0" err="1"/>
              <a:t>Хапхала</a:t>
            </a:r>
            <a:r>
              <a:rPr lang="ru-RU" dirty="0"/>
              <a:t>, в округе Алушты. Его называют еще — пожизненно журчащим крымским водопадом. Он маленький, в вышину достигает не более 15 м, однако постоянно многоводный. Находится водопад в Большой Алуште, недалеко от Генеральского села.</a:t>
            </a:r>
          </a:p>
        </p:txBody>
      </p:sp>
      <p:pic>
        <p:nvPicPr>
          <p:cNvPr id="12290" name="Picture 2" descr="http://www.crimeabest.com/wp-content/uploads/2011/11/djur1-300x22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35696" y="188640"/>
            <a:ext cx="4657700" cy="34932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8934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3314" name="Picture 2" descr="http://www.crimeabest.com/wp-content/uploads/2011/11/djur4-225x30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8" y="836712"/>
            <a:ext cx="3791094" cy="4890295"/>
          </a:xfrm>
          <a:prstGeom prst="rect">
            <a:avLst/>
          </a:prstGeom>
          <a:noFill/>
          <a:extLst>
            <a:ext uri="{909E8E84-426E-40DD-AFC4-6F175D3DCCD1}">
              <a14:hiddenFill xmlns="" xmlns:a14="http://schemas.microsoft.com/office/drawing/2010/main">
                <a:solidFill>
                  <a:srgbClr val="FFFFFF"/>
                </a:solidFill>
              </a14:hiddenFill>
            </a:ext>
          </a:extLst>
        </p:spPr>
      </p:pic>
      <p:pic>
        <p:nvPicPr>
          <p:cNvPr id="13316" name="Picture 4" descr="http://www.crimeabest.com/wp-content/uploads/2011/11/djur5-225x30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16016" y="189824"/>
            <a:ext cx="3888432" cy="51845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69342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4338" name="Picture 2" descr="Голицынская тропа"/>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5615" y="476672"/>
            <a:ext cx="7296811" cy="54726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79764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55000" lnSpcReduction="20000"/>
          </a:bodyPr>
          <a:lstStyle/>
          <a:p>
            <a:r>
              <a:rPr lang="ru-RU" dirty="0" err="1"/>
              <a:t>Голицынская</a:t>
            </a:r>
            <a:r>
              <a:rPr lang="ru-RU" dirty="0"/>
              <a:t> тропа — одна из главных достопримечательностей Нового света. Тропа берет свое начало на юго-западном берегу Зелёной бухты и проходит мимо удивительных естественных гротов.</a:t>
            </a:r>
          </a:p>
          <a:p>
            <a:r>
              <a:rPr lang="ru-RU" dirty="0" err="1"/>
              <a:t>Голицынская</a:t>
            </a:r>
            <a:r>
              <a:rPr lang="ru-RU" dirty="0"/>
              <a:t> тропа начинается под северным склоном массива </a:t>
            </a:r>
            <a:r>
              <a:rPr lang="ru-RU" dirty="0" err="1"/>
              <a:t>Хоба</a:t>
            </a:r>
            <a:r>
              <a:rPr lang="ru-RU" dirty="0"/>
              <a:t>-Кая, и путешествие  наше начинается отсюда.  Тропа достаточно узкая и пролегает над  вполне опасным  обрывом, хотя местами она укреплена деревянными поручнями.</a:t>
            </a:r>
            <a:br>
              <a:rPr lang="ru-RU" dirty="0"/>
            </a:br>
            <a:r>
              <a:rPr lang="ru-RU" dirty="0"/>
              <a:t>Через некоторое время, когда огибаешь мыс, появляется самый знаменитый из гротов, чудо Нового Света. Он наиболее известный и носит целых  два гордых имени — </a:t>
            </a:r>
            <a:r>
              <a:rPr lang="ru-RU" dirty="0" err="1"/>
              <a:t>Голицынский</a:t>
            </a:r>
            <a:r>
              <a:rPr lang="ru-RU" dirty="0"/>
              <a:t> и </a:t>
            </a:r>
            <a:r>
              <a:rPr lang="ru-RU" dirty="0" err="1"/>
              <a:t>Шаляпинский</a:t>
            </a:r>
            <a:r>
              <a:rPr lang="ru-RU" dirty="0"/>
              <a:t>. </a:t>
            </a:r>
            <a:r>
              <a:rPr lang="ru-RU" dirty="0" err="1"/>
              <a:t>Голицынский</a:t>
            </a:r>
            <a:r>
              <a:rPr lang="ru-RU" dirty="0"/>
              <a:t> грот — потому что в нем хранились бутылки с вином, которым щедрый князь любил потчевать своих гостей. А название </a:t>
            </a:r>
            <a:r>
              <a:rPr lang="ru-RU" dirty="0" err="1"/>
              <a:t>Шаляпинский</a:t>
            </a:r>
            <a:r>
              <a:rPr lang="ru-RU" dirty="0"/>
              <a:t> появилось,  потому что в гроте с великолепной акустикой когда-то выступал великий исполнитель романсов.  Гигантский грот естественным путем выбит в скалах морскими волнами,  «потолок» в гроте достигает высоты 25-30 метров.</a:t>
            </a:r>
          </a:p>
          <a:p>
            <a:r>
              <a:rPr lang="ru-RU" dirty="0"/>
              <a:t>В глубине грота расположена эстрада для музыкантов, а за нею — отверстие в стене, ведущее в одно из помещений для вин князя Льва Голицына. Здесь же в полу, в небольшом вырытом колодце собирается родниковая чистая вода.</a:t>
            </a:r>
          </a:p>
          <a:p>
            <a:endParaRPr lang="ru-RU" dirty="0"/>
          </a:p>
        </p:txBody>
      </p:sp>
    </p:spTree>
    <p:extLst>
      <p:ext uri="{BB962C8B-B14F-4D97-AF65-F5344CB8AC3E}">
        <p14:creationId xmlns="" xmlns:p14="http://schemas.microsoft.com/office/powerpoint/2010/main" val="2206979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1498178"/>
          </a:xfrm>
        </p:spPr>
        <p:txBody>
          <a:bodyPr>
            <a:normAutofit/>
          </a:bodyPr>
          <a:lstStyle/>
          <a:p>
            <a:r>
              <a:rPr lang="ru-RU" sz="2000" dirty="0" smtClean="0"/>
              <a:t>На </a:t>
            </a:r>
            <a:r>
              <a:rPr lang="ru-RU" sz="2000" dirty="0" err="1" smtClean="0"/>
              <a:t>Голицынской</a:t>
            </a:r>
            <a:r>
              <a:rPr lang="ru-RU" sz="2000" dirty="0" smtClean="0"/>
              <a:t> тропе </a:t>
            </a:r>
            <a:r>
              <a:rPr lang="ru-RU" sz="2000" dirty="0"/>
              <a:t>можно увидеть окаменевшие остатки кораллов, водорослей,  морских ежей — обитателей тёплого юрского океана (им около 150 миллионов лет)</a:t>
            </a:r>
          </a:p>
        </p:txBody>
      </p:sp>
      <p:sp>
        <p:nvSpPr>
          <p:cNvPr id="3" name="Объект 2"/>
          <p:cNvSpPr>
            <a:spLocks noGrp="1"/>
          </p:cNvSpPr>
          <p:nvPr>
            <p:ph idx="1"/>
          </p:nvPr>
        </p:nvSpPr>
        <p:spPr/>
        <p:txBody>
          <a:bodyPr/>
          <a:lstStyle/>
          <a:p>
            <a:endParaRPr lang="ru-RU"/>
          </a:p>
        </p:txBody>
      </p:sp>
      <p:pic>
        <p:nvPicPr>
          <p:cNvPr id="15362" name="Picture 2" descr="Голицынская тропа"/>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38106" y="1772816"/>
            <a:ext cx="6192688" cy="46445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63280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a:t>Полуостров Крым с его чудесной природой и песчаными пляжами — гордый обладатель целой серии отличных черноморских курортов: Ялты, Евпатории, Алушты, Алупки, Балаклавы, Гурзуфа, Фороса и других. </a:t>
            </a:r>
          </a:p>
        </p:txBody>
      </p:sp>
      <p:sp>
        <p:nvSpPr>
          <p:cNvPr id="3" name="Объект 2"/>
          <p:cNvSpPr>
            <a:spLocks noGrp="1"/>
          </p:cNvSpPr>
          <p:nvPr>
            <p:ph idx="1"/>
          </p:nvPr>
        </p:nvSpPr>
        <p:spPr/>
        <p:txBody>
          <a:bodyPr/>
          <a:lstStyle/>
          <a:p>
            <a:endParaRPr lang="ru-RU" dirty="0"/>
          </a:p>
        </p:txBody>
      </p:sp>
      <p:pic>
        <p:nvPicPr>
          <p:cNvPr id="6146" name="Picture 2" descr="Достопримечательности Крыма"/>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1340768"/>
            <a:ext cx="8820472" cy="510794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52696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smtClean="0"/>
              <a:t>Автором </a:t>
            </a:r>
            <a:r>
              <a:rPr lang="ru-RU" dirty="0"/>
              <a:t>проекта дворца был придворный архитектор английской королевы Виктории Эдвард </a:t>
            </a:r>
            <a:r>
              <a:rPr lang="ru-RU" dirty="0" err="1"/>
              <a:t>Блор</a:t>
            </a:r>
            <a:r>
              <a:rPr lang="ru-RU" dirty="0"/>
              <a:t> (1789—1879 гг.). При его участии возводился знаменитый Букингемский дворец в Лондоне и замок Вальтера Скотта в Шотландии.</a:t>
            </a:r>
          </a:p>
        </p:txBody>
      </p:sp>
    </p:spTree>
    <p:extLst>
      <p:ext uri="{BB962C8B-B14F-4D97-AF65-F5344CB8AC3E}">
        <p14:creationId xmlns="" xmlns:p14="http://schemas.microsoft.com/office/powerpoint/2010/main" val="2308921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6386" name="Picture 2" descr="Воронцовский дворец Алупка"/>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43608" y="908720"/>
            <a:ext cx="6984776" cy="523858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74753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10000"/>
          </a:bodyPr>
          <a:lstStyle/>
          <a:p>
            <a:r>
              <a:rPr lang="ru-RU" dirty="0" smtClean="0"/>
              <a:t>Зимний сад </a:t>
            </a:r>
            <a:r>
              <a:rPr lang="ru-RU" dirty="0"/>
              <a:t>— характерная принадлежность парадных европейских дворцов XIX века. Великолепна голубая гостиная с лепными украшениями. В зимнем саду, в голубой гостиной, а также на террасах портала южного фасада собраны скульптурные изображения семьи Воронцовых и его близких, копии скульптур античных богов и философов. Залы украшают полотна итальянских, французских и английских живописцев.</a:t>
            </a:r>
          </a:p>
        </p:txBody>
      </p:sp>
    </p:spTree>
    <p:extLst>
      <p:ext uri="{BB962C8B-B14F-4D97-AF65-F5344CB8AC3E}">
        <p14:creationId xmlns="" xmlns:p14="http://schemas.microsoft.com/office/powerpoint/2010/main" val="2389098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7410" name="Picture 2" descr="Воронцовский дворец Алупка"/>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629746"/>
            <a:ext cx="7344816" cy="55086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01080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8434" name="Picture 2" descr="http://www.crimeabest.com/wp-content/uploads/2010/11/15-300x22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332656"/>
            <a:ext cx="5544616" cy="415846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Прямоугольник 3"/>
          <p:cNvSpPr/>
          <p:nvPr/>
        </p:nvSpPr>
        <p:spPr>
          <a:xfrm>
            <a:off x="6012160" y="188640"/>
            <a:ext cx="2736304" cy="5909310"/>
          </a:xfrm>
          <a:prstGeom prst="rect">
            <a:avLst/>
          </a:prstGeom>
        </p:spPr>
        <p:txBody>
          <a:bodyPr wrap="square">
            <a:spAutoFit/>
          </a:bodyPr>
          <a:lstStyle/>
          <a:p>
            <a:r>
              <a:rPr lang="ru-RU" dirty="0"/>
              <a:t>Гора Ай-Петри — это одна из самых красивых и популярных гор Южного берега Крыма. Ай-Петри с греческого языка означает Святой Петр. Эта гора стала настоящей достопримечательностью Крыма. Высота известных Зубцов горы достигает интересную цифру — 1234 м над уровнем моря. Зубцы Ай-Петри сформированы из четырех крупных (высота которых около 15 м) и несколько меньших отвесных пиков, создавшихся при выветривании рифовых известняков. </a:t>
            </a:r>
          </a:p>
        </p:txBody>
      </p:sp>
    </p:spTree>
    <p:extLst>
      <p:ext uri="{BB962C8B-B14F-4D97-AF65-F5344CB8AC3E}">
        <p14:creationId xmlns="" xmlns:p14="http://schemas.microsoft.com/office/powerpoint/2010/main" val="1080091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9458" name="Picture 2" descr="Форосская церковь"/>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1360" y="3295439"/>
            <a:ext cx="4152608" cy="3045247"/>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Прямоугольник 3"/>
          <p:cNvSpPr/>
          <p:nvPr/>
        </p:nvSpPr>
        <p:spPr>
          <a:xfrm>
            <a:off x="4283968" y="1124744"/>
            <a:ext cx="4464496" cy="3693319"/>
          </a:xfrm>
          <a:prstGeom prst="rect">
            <a:avLst/>
          </a:prstGeom>
        </p:spPr>
        <p:txBody>
          <a:bodyPr wrap="square">
            <a:spAutoFit/>
          </a:bodyPr>
          <a:lstStyle/>
          <a:p>
            <a:r>
              <a:rPr lang="ru-RU" dirty="0"/>
              <a:t>Одна из основных достопримечательностей Крыма это Церковь Воскресения Христова. Она расположена над курортным поселком Форос, на Южном Берегу Крыма. Вид отсюда очень красивый, находится церковь на обрыве Красной скалы. Ее высота над уровнем моря имеет около 400 метров. В XIX столетии она получила статус памятника русской архитектуры. Принадлежит к Симферопольской епархии УПЦ и относится к Московскому патриархату.</a:t>
            </a:r>
          </a:p>
        </p:txBody>
      </p:sp>
      <p:pic>
        <p:nvPicPr>
          <p:cNvPr id="19460" name="Picture 4" descr="Форосская церковь"/>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9540" y="332656"/>
            <a:ext cx="2592288" cy="2857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84940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5004048" y="548680"/>
            <a:ext cx="3682752" cy="5577483"/>
          </a:xfrm>
        </p:spPr>
        <p:txBody>
          <a:bodyPr>
            <a:normAutofit fontScale="85000" lnSpcReduction="20000"/>
          </a:bodyPr>
          <a:lstStyle/>
          <a:p>
            <a:r>
              <a:rPr lang="ru-RU" dirty="0"/>
              <a:t>Одна из самых уникальных и красивых крымских гор расположена в западной части Коктебеля, в юго-восточную часть Крыма. Раньше тут взорвался вулкан, в результате его действий, здесь остались нагромождение исполинских обломков хаотичной формы</a:t>
            </a:r>
          </a:p>
        </p:txBody>
      </p:sp>
      <p:pic>
        <p:nvPicPr>
          <p:cNvPr id="20482" name="Picture 2" descr="Карадаг"/>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2100" y="3573016"/>
            <a:ext cx="4274269" cy="2664296"/>
          </a:xfrm>
          <a:prstGeom prst="rect">
            <a:avLst/>
          </a:prstGeom>
          <a:noFill/>
          <a:extLst>
            <a:ext uri="{909E8E84-426E-40DD-AFC4-6F175D3DCCD1}">
              <a14:hiddenFill xmlns="" xmlns:a14="http://schemas.microsoft.com/office/drawing/2010/main">
                <a:solidFill>
                  <a:srgbClr val="FFFFFF"/>
                </a:solidFill>
              </a14:hiddenFill>
            </a:ext>
          </a:extLst>
        </p:spPr>
      </p:pic>
      <p:pic>
        <p:nvPicPr>
          <p:cNvPr id="20484" name="Picture 4" descr="Карадаг"/>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2100" y="692696"/>
            <a:ext cx="4457676" cy="24071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75955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Аю-Даг</a:t>
            </a:r>
            <a:endParaRPr lang="ru-RU" dirty="0"/>
          </a:p>
        </p:txBody>
      </p:sp>
      <p:sp>
        <p:nvSpPr>
          <p:cNvPr id="3" name="Объект 2"/>
          <p:cNvSpPr>
            <a:spLocks noGrp="1"/>
          </p:cNvSpPr>
          <p:nvPr>
            <p:ph idx="1"/>
          </p:nvPr>
        </p:nvSpPr>
        <p:spPr/>
        <p:txBody>
          <a:bodyPr/>
          <a:lstStyle/>
          <a:p>
            <a:endParaRPr lang="ru-RU"/>
          </a:p>
        </p:txBody>
      </p:sp>
      <p:pic>
        <p:nvPicPr>
          <p:cNvPr id="21506" name="Picture 2" descr="http://suntime.com.ua/img/content/sight/114/wide_8752192873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3284984"/>
            <a:ext cx="6210300" cy="2857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65677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42194"/>
          </a:xfrm>
        </p:spPr>
        <p:txBody>
          <a:bodyPr>
            <a:normAutofit/>
          </a:bodyPr>
          <a:lstStyle/>
          <a:p>
            <a:r>
              <a:rPr lang="ru-RU" sz="3600" dirty="0"/>
              <a:t>Остатки церкви святых Константина и Елены на поляне Ай-Констант. Аю-Даг.</a:t>
            </a:r>
          </a:p>
        </p:txBody>
      </p:sp>
      <p:sp>
        <p:nvSpPr>
          <p:cNvPr id="3" name="Объект 2"/>
          <p:cNvSpPr>
            <a:spLocks noGrp="1"/>
          </p:cNvSpPr>
          <p:nvPr>
            <p:ph idx="1"/>
          </p:nvPr>
        </p:nvSpPr>
        <p:spPr/>
        <p:txBody>
          <a:bodyPr/>
          <a:lstStyle/>
          <a:p>
            <a:endParaRPr lang="ru-RU"/>
          </a:p>
        </p:txBody>
      </p:sp>
      <p:pic>
        <p:nvPicPr>
          <p:cNvPr id="24578" name="Picture 2" descr="https://upload.wikimedia.org/wikipedia/commons/thumb/2/29/%D0%A6%D0%B5%D1%80%D0%BA%D0%BE%D0%B2%D1%8C.jpg/240px-%D0%A6%D0%B5%D1%80%D0%BA%D0%BE%D0%B2%D1%8C.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1640" y="1844824"/>
            <a:ext cx="6048672" cy="453650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02734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755576" y="908721"/>
            <a:ext cx="7931224" cy="1872208"/>
          </a:xfrm>
        </p:spPr>
        <p:txBody>
          <a:bodyPr>
            <a:normAutofit fontScale="62500" lnSpcReduction="20000"/>
          </a:bodyPr>
          <a:lstStyle/>
          <a:p>
            <a:r>
              <a:rPr lang="ru-RU" dirty="0" smtClean="0"/>
              <a:t>Аю-Даг или</a:t>
            </a:r>
            <a:r>
              <a:rPr lang="ru-RU" dirty="0"/>
              <a:t> </a:t>
            </a:r>
            <a:r>
              <a:rPr lang="ru-RU" b="1" dirty="0" err="1" smtClean="0"/>
              <a:t>Медве́дь-гора</a:t>
            </a:r>
            <a:r>
              <a:rPr lang="ru-RU" b="1" dirty="0" smtClean="0"/>
              <a:t>́</a:t>
            </a:r>
            <a:r>
              <a:rPr lang="ru-RU" baseline="30000" dirty="0" smtClean="0"/>
              <a:t>[3</a:t>
            </a:r>
            <a:r>
              <a:rPr lang="ru-RU" dirty="0" smtClean="0"/>
              <a:t>)</a:t>
            </a:r>
            <a:r>
              <a:rPr lang="ru-RU" dirty="0"/>
              <a:t> — </a:t>
            </a:r>
            <a:r>
              <a:rPr lang="ru-RU" dirty="0">
                <a:hlinkClick r:id="rId2" tooltip="Гора"/>
              </a:rPr>
              <a:t>гора</a:t>
            </a:r>
            <a:r>
              <a:rPr lang="ru-RU" dirty="0"/>
              <a:t> на </a:t>
            </a:r>
            <a:r>
              <a:rPr lang="ru-RU" dirty="0">
                <a:hlinkClick r:id="rId3" tooltip="Южный берег Крыма"/>
              </a:rPr>
              <a:t>Южном берегу Крыма</a:t>
            </a:r>
            <a:r>
              <a:rPr lang="ru-RU" dirty="0"/>
              <a:t>, расположенная на границе </a:t>
            </a:r>
            <a:r>
              <a:rPr lang="ru-RU" dirty="0">
                <a:hlinkClick r:id="rId4" tooltip="Большая Алушта"/>
              </a:rPr>
              <a:t>Большой Алушты</a:t>
            </a:r>
            <a:r>
              <a:rPr lang="ru-RU" dirty="0"/>
              <a:t> и </a:t>
            </a:r>
            <a:r>
              <a:rPr lang="ru-RU" dirty="0">
                <a:hlinkClick r:id="rId5" tooltip="Большая Ялта"/>
              </a:rPr>
              <a:t>Большой Ялты</a:t>
            </a:r>
            <a:r>
              <a:rPr lang="ru-RU" dirty="0"/>
              <a:t>. Высота горы — 577 метров над уровнем моря, горный массив слегка вытянут в северо-западном направлении на 2400 метров, выступает в море на 2-2,5 километра. Общая площадь — около 4 квадратных километров. Комплекс Аю-Даг является </a:t>
            </a:r>
            <a:r>
              <a:rPr lang="ru-RU" dirty="0">
                <a:hlinkClick r:id="rId6" tooltip="Аю-Даг (заказник)"/>
              </a:rPr>
              <a:t>природоохранным объектом</a:t>
            </a:r>
            <a:r>
              <a:rPr lang="ru-RU" dirty="0" smtClean="0"/>
              <a:t>.</a:t>
            </a:r>
            <a:endParaRPr lang="ru-RU" dirty="0"/>
          </a:p>
        </p:txBody>
      </p:sp>
      <p:pic>
        <p:nvPicPr>
          <p:cNvPr id="22532" name="Picture 4" descr="Вид на Аю-Даг со стороны Гурзуфа"/>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115616" y="2722632"/>
            <a:ext cx="7200800" cy="348613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19107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5004048" y="332656"/>
            <a:ext cx="3682752" cy="6048672"/>
          </a:xfrm>
        </p:spPr>
        <p:txBody>
          <a:bodyPr>
            <a:normAutofit fontScale="85000" lnSpcReduction="20000"/>
          </a:bodyPr>
          <a:lstStyle/>
          <a:p>
            <a:r>
              <a:rPr lang="ru-RU" dirty="0"/>
              <a:t>Крым – не просто полуостров с самыми разными пляжами, это еще и большое количество исторических, архитектурных и природных достопримечательностей. Побывав хотя бы раз в Крыму, хочется возвращаться сюда снова и снова. Здесь на отдых приезжал и Пушкин и императорские семьи</a:t>
            </a:r>
          </a:p>
        </p:txBody>
      </p:sp>
      <p:pic>
        <p:nvPicPr>
          <p:cNvPr id="9218" name="Picture 2" descr="Ласточкино гнездо Ялта"/>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332656"/>
            <a:ext cx="4032448" cy="60486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58878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Ялта</a:t>
            </a:r>
            <a:endParaRPr lang="ru-RU" dirty="0"/>
          </a:p>
        </p:txBody>
      </p:sp>
      <p:sp>
        <p:nvSpPr>
          <p:cNvPr id="3" name="Объект 2"/>
          <p:cNvSpPr>
            <a:spLocks noGrp="1"/>
          </p:cNvSpPr>
          <p:nvPr>
            <p:ph idx="1"/>
          </p:nvPr>
        </p:nvSpPr>
        <p:spPr/>
        <p:txBody>
          <a:bodyPr/>
          <a:lstStyle/>
          <a:p>
            <a:endParaRPr lang="ru-RU"/>
          </a:p>
        </p:txBody>
      </p:sp>
      <p:pic>
        <p:nvPicPr>
          <p:cNvPr id="25602" name="Picture 2" descr="Yalta (collag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07904" y="1340768"/>
            <a:ext cx="4968552" cy="4968554"/>
          </a:xfrm>
          <a:prstGeom prst="rect">
            <a:avLst/>
          </a:prstGeom>
          <a:noFill/>
          <a:extLst>
            <a:ext uri="{909E8E84-426E-40DD-AFC4-6F175D3DCCD1}">
              <a14:hiddenFill xmlns="" xmlns:a14="http://schemas.microsoft.com/office/drawing/2010/main">
                <a:solidFill>
                  <a:srgbClr val="FFFFFF"/>
                </a:solidFill>
              </a14:hiddenFill>
            </a:ext>
          </a:extLst>
        </p:spPr>
      </p:pic>
      <p:pic>
        <p:nvPicPr>
          <p:cNvPr id="25604" name="Picture 4" descr="Yalta bay.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404664"/>
            <a:ext cx="3253372" cy="2160240"/>
          </a:xfrm>
          <a:prstGeom prst="rect">
            <a:avLst/>
          </a:prstGeom>
          <a:noFill/>
          <a:extLst>
            <a:ext uri="{909E8E84-426E-40DD-AFC4-6F175D3DCCD1}">
              <a14:hiddenFill xmlns="" xmlns:a14="http://schemas.microsoft.com/office/drawing/2010/main">
                <a:solidFill>
                  <a:srgbClr val="FFFFFF"/>
                </a:solidFill>
              </a14:hiddenFill>
            </a:ext>
          </a:extLst>
        </p:spPr>
      </p:pic>
      <p:pic>
        <p:nvPicPr>
          <p:cNvPr id="25606" name="Picture 6" descr="Yalta-Massandra.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4106" y="2827315"/>
            <a:ext cx="2741290" cy="1790701"/>
          </a:xfrm>
          <a:prstGeom prst="rect">
            <a:avLst/>
          </a:prstGeom>
          <a:noFill/>
          <a:extLst>
            <a:ext uri="{909E8E84-426E-40DD-AFC4-6F175D3DCCD1}">
              <a14:hiddenFill xmlns="" xmlns:a14="http://schemas.microsoft.com/office/drawing/2010/main">
                <a:solidFill>
                  <a:srgbClr val="FFFFFF"/>
                </a:solidFill>
              </a14:hiddenFill>
            </a:ext>
          </a:extLst>
        </p:spPr>
      </p:pic>
      <p:pic>
        <p:nvPicPr>
          <p:cNvPr id="25608" name="Picture 8" descr="Yalta Primorsky Park.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70131" y="4725353"/>
            <a:ext cx="2669239" cy="17907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25981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419872" y="332656"/>
            <a:ext cx="5266928" cy="5793507"/>
          </a:xfrm>
        </p:spPr>
        <p:txBody>
          <a:bodyPr>
            <a:normAutofit fontScale="40000" lnSpcReduction="20000"/>
          </a:bodyPr>
          <a:lstStyle/>
          <a:p>
            <a:r>
              <a:rPr lang="ru-RU" sz="3800" dirty="0"/>
              <a:t>Ласточкино гнездо имеет не большую, но достаточно интересную и насыщенную историю. Дворец, который находится на мысе Ай-</a:t>
            </a:r>
            <a:r>
              <a:rPr lang="ru-RU" sz="3800" dirty="0" err="1"/>
              <a:t>Тодор</a:t>
            </a:r>
            <a:r>
              <a:rPr lang="ru-RU" sz="3800" dirty="0"/>
              <a:t>, когда-то был обычной деревянной дачей, построенной для одного генерала в 1877 — 1878 </a:t>
            </a:r>
            <a:r>
              <a:rPr lang="ru-RU" sz="3800" dirty="0" err="1"/>
              <a:t>гг</a:t>
            </a:r>
            <a:r>
              <a:rPr lang="ru-RU" sz="3800" dirty="0"/>
              <a:t>, и назвали «</a:t>
            </a:r>
            <a:r>
              <a:rPr lang="ru-RU" sz="3800" dirty="0" err="1"/>
              <a:t>Генералифе</a:t>
            </a:r>
            <a:r>
              <a:rPr lang="ru-RU" sz="3800" dirty="0"/>
              <a:t>». Здание в таком живописном месте привлекала многих, и вот эту дачу приобрела московская купчиха Рахманова. Она перестроила ее на свой вкус, и дала название, которое навеки </a:t>
            </a:r>
            <a:r>
              <a:rPr lang="ru-RU" sz="3800" dirty="0" err="1"/>
              <a:t>закрипилась</a:t>
            </a:r>
            <a:r>
              <a:rPr lang="ru-RU" sz="3800" dirty="0"/>
              <a:t> за зданием — Ласточкино гнездо. Впоследствии, в 1911 году, купчиха перепродала Ласточкино гнездо немецкому нефтепромышленнику барону </a:t>
            </a:r>
            <a:r>
              <a:rPr lang="ru-RU" sz="3800" dirty="0" err="1"/>
              <a:t>Штейнгелю</a:t>
            </a:r>
            <a:r>
              <a:rPr lang="ru-RU" sz="3800" dirty="0"/>
              <a:t>. Новый владелец велел снести деревянную дачу и построить на ее месте каменное здание в виде замка. Проект был заказан у русского архитектора А. Шервуда.</a:t>
            </a:r>
            <a:br>
              <a:rPr lang="ru-RU" sz="3800" dirty="0"/>
            </a:br>
            <a:r>
              <a:rPr lang="ru-RU" sz="3800" dirty="0"/>
              <a:t/>
            </a:r>
            <a:br>
              <a:rPr lang="ru-RU" sz="3800" dirty="0"/>
            </a:br>
            <a:r>
              <a:rPr lang="ru-RU" sz="3800" dirty="0"/>
              <a:t>Новое Ласточкино гнездо было построено в 1912 году, а в 1914 продано московскому купцу </a:t>
            </a:r>
            <a:r>
              <a:rPr lang="ru-RU" sz="3800" dirty="0" err="1"/>
              <a:t>Шалапутину</a:t>
            </a:r>
            <a:r>
              <a:rPr lang="ru-RU" sz="3800" dirty="0"/>
              <a:t>. Последний открыл в Ласточкином гнезде ресторан. После революции в 1917 — 1920 советская власть превратила Ласточкино гнездо на туристическую базу, а затем в библиотеку санатория «Жемчужина». В 1927 году во время землетрясения часть скалы, на которой находится Ласточкино гнездо, обвалилась. В стенах появились трещины, часть замка сорвалась в море. Состояние здания было признано аварийным и доступ в него закрыт. В 1968 году начаты работы по укреплению и частичной реконструкции Ласточкиного </a:t>
            </a:r>
            <a:r>
              <a:rPr lang="ru-RU" dirty="0"/>
              <a:t>гнезда.</a:t>
            </a:r>
          </a:p>
        </p:txBody>
      </p:sp>
      <p:pic>
        <p:nvPicPr>
          <p:cNvPr id="8194" name="Picture 2" descr="Ласточкино гнездо Ялта"/>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76871"/>
            <a:ext cx="3636551" cy="242436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05271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7170" name="Picture 2" descr="Замок Ласточкино Гнездо"/>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2708920"/>
            <a:ext cx="5538711" cy="3672408"/>
          </a:xfrm>
          <a:prstGeom prst="rect">
            <a:avLst/>
          </a:prstGeom>
          <a:noFill/>
          <a:extLst>
            <a:ext uri="{909E8E84-426E-40DD-AFC4-6F175D3DCCD1}">
              <a14:hiddenFill xmlns="" xmlns:a14="http://schemas.microsoft.com/office/drawing/2010/main">
                <a:solidFill>
                  <a:srgbClr val="FFFFFF"/>
                </a:solidFill>
              </a14:hiddenFill>
            </a:ext>
          </a:extLst>
        </p:spPr>
      </p:pic>
      <p:pic>
        <p:nvPicPr>
          <p:cNvPr id="7172" name="Picture 4" descr="Ласточкино гнездо Гаспра"/>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27984" y="297235"/>
            <a:ext cx="4367708" cy="32757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17273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10000"/>
          </a:bodyPr>
          <a:lstStyle/>
          <a:p>
            <a:r>
              <a:rPr lang="ru-RU" dirty="0"/>
              <a:t> </a:t>
            </a:r>
            <a:r>
              <a:rPr lang="ru-RU" dirty="0" smtClean="0"/>
              <a:t>Алушту стоит </a:t>
            </a:r>
            <a:r>
              <a:rPr lang="ru-RU" dirty="0"/>
              <a:t>заглянуть ради Долины Привидений и массива </a:t>
            </a:r>
            <a:r>
              <a:rPr lang="ru-RU" dirty="0" err="1"/>
              <a:t>Демержди</a:t>
            </a:r>
            <a:r>
              <a:rPr lang="ru-RU" dirty="0"/>
              <a:t> - причудливые скалы долины в утреннем тумане кажутся призрачными. Встретить рассвет на </a:t>
            </a:r>
            <a:r>
              <a:rPr lang="ru-RU" dirty="0" err="1"/>
              <a:t>Демерджи</a:t>
            </a:r>
            <a:r>
              <a:rPr lang="ru-RU" dirty="0"/>
              <a:t> определенно стоит - зрелище потрясающее. Не забудьте про гору </a:t>
            </a:r>
            <a:r>
              <a:rPr lang="ru-RU" dirty="0" err="1"/>
              <a:t>Кастель</a:t>
            </a:r>
            <a:r>
              <a:rPr lang="ru-RU" dirty="0"/>
              <a:t> и пещеры </a:t>
            </a:r>
            <a:r>
              <a:rPr lang="ru-RU" dirty="0" err="1"/>
              <a:t>Чатыр-Дага</a:t>
            </a:r>
            <a:r>
              <a:rPr lang="ru-RU" dirty="0"/>
              <a:t>, а также водопад </a:t>
            </a:r>
            <a:r>
              <a:rPr lang="ru-RU" dirty="0" err="1"/>
              <a:t>Джур-Джур</a:t>
            </a:r>
            <a:r>
              <a:rPr lang="ru-RU" dirty="0"/>
              <a:t> близ села Генеральское.</a:t>
            </a:r>
          </a:p>
          <a:p>
            <a:r>
              <a:rPr lang="ru-RU" dirty="0"/>
              <a:t>В Алуште также интересны крепость </a:t>
            </a:r>
            <a:r>
              <a:rPr lang="ru-RU" dirty="0" err="1"/>
              <a:t>Алустон</a:t>
            </a:r>
            <a:r>
              <a:rPr lang="ru-RU" dirty="0"/>
              <a:t>, средневековое укрепление </a:t>
            </a:r>
            <a:r>
              <a:rPr lang="ru-RU" dirty="0" err="1"/>
              <a:t>Фуна</a:t>
            </a:r>
            <a:r>
              <a:rPr lang="ru-RU" dirty="0"/>
              <a:t> и дворец княгини Гагариной, разнообразные старинные усадьбы,</a:t>
            </a:r>
          </a:p>
          <a:p>
            <a:endParaRPr lang="ru-RU" dirty="0"/>
          </a:p>
        </p:txBody>
      </p:sp>
    </p:spTree>
    <p:extLst>
      <p:ext uri="{BB962C8B-B14F-4D97-AF65-F5344CB8AC3E}">
        <p14:creationId xmlns="" xmlns:p14="http://schemas.microsoft.com/office/powerpoint/2010/main" val="3384528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cap="all" dirty="0"/>
              <a:t>АЛУШТА - ДОЛИНА ПРИВИДЕНИЙ</a:t>
            </a:r>
            <a:br>
              <a:rPr lang="ru-RU" b="1" cap="all" dirty="0"/>
            </a:br>
            <a:endParaRPr lang="ru-RU" dirty="0"/>
          </a:p>
        </p:txBody>
      </p:sp>
      <p:sp>
        <p:nvSpPr>
          <p:cNvPr id="3" name="Объект 2"/>
          <p:cNvSpPr>
            <a:spLocks noGrp="1"/>
          </p:cNvSpPr>
          <p:nvPr>
            <p:ph idx="1"/>
          </p:nvPr>
        </p:nvSpPr>
        <p:spPr/>
        <p:txBody>
          <a:bodyPr/>
          <a:lstStyle/>
          <a:p>
            <a:endParaRPr lang="ru-RU"/>
          </a:p>
        </p:txBody>
      </p:sp>
      <p:pic>
        <p:nvPicPr>
          <p:cNvPr id="1026" name="Picture 2" descr="маршрут на машине по крыму"/>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87624" y="1772816"/>
            <a:ext cx="6096000" cy="40671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60400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Судак</a:t>
            </a:r>
            <a:endParaRPr lang="ru-RU" dirty="0"/>
          </a:p>
        </p:txBody>
      </p:sp>
      <p:sp>
        <p:nvSpPr>
          <p:cNvPr id="3" name="Объект 2"/>
          <p:cNvSpPr>
            <a:spLocks noGrp="1"/>
          </p:cNvSpPr>
          <p:nvPr>
            <p:ph idx="1"/>
          </p:nvPr>
        </p:nvSpPr>
        <p:spPr/>
        <p:txBody>
          <a:bodyPr/>
          <a:lstStyle/>
          <a:p>
            <a:endParaRPr lang="ru-RU"/>
          </a:p>
        </p:txBody>
      </p:sp>
      <p:pic>
        <p:nvPicPr>
          <p:cNvPr id="2050" name="Picture 2" descr="окрестности судака крым"/>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2" y="1953491"/>
            <a:ext cx="7168794" cy="403244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34430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r>
              <a:rPr lang="ru-RU" dirty="0"/>
              <a:t>Следующая точка в маршруте по Крыму - Судак и Новый Свет. Им нужно отдать достаточно много времени - местность богата на природные достопримечательности. В Новом Свете это Тропа Голицына и Царский пляж, Караул-Оба, пик Космос и Лестница </a:t>
            </a:r>
            <a:r>
              <a:rPr lang="ru-RU" dirty="0" err="1"/>
              <a:t>тавров</a:t>
            </a:r>
            <a:r>
              <a:rPr lang="ru-RU" dirty="0"/>
              <a:t>, в Судаке - генуэзская крепость, мысы </a:t>
            </a:r>
            <a:r>
              <a:rPr lang="ru-RU" dirty="0" err="1"/>
              <a:t>Меганом</a:t>
            </a:r>
            <a:r>
              <a:rPr lang="ru-RU" dirty="0"/>
              <a:t>, </a:t>
            </a:r>
            <a:r>
              <a:rPr lang="ru-RU" dirty="0" err="1"/>
              <a:t>Алчак</a:t>
            </a:r>
            <a:r>
              <a:rPr lang="ru-RU" dirty="0"/>
              <a:t> и Француженка, а также гора Ай-Георгий и другие</a:t>
            </a:r>
          </a:p>
        </p:txBody>
      </p:sp>
    </p:spTree>
    <p:extLst>
      <p:ext uri="{BB962C8B-B14F-4D97-AF65-F5344CB8AC3E}">
        <p14:creationId xmlns="" xmlns:p14="http://schemas.microsoft.com/office/powerpoint/2010/main" val="391264301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981</Words>
  <Application>Microsoft Office PowerPoint</Application>
  <PresentationFormat>Экран (4:3)</PresentationFormat>
  <Paragraphs>27</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Путешествие по достопримечательностям Крыма</vt:lpstr>
      <vt:lpstr>Полуостров Крым с его чудесной природой и песчаными пляжами — гордый обладатель целой серии отличных черноморских курортов: Ялты, Евпатории, Алушты, Алупки, Балаклавы, Гурзуфа, Фороса и других. </vt:lpstr>
      <vt:lpstr>Слайд 3</vt:lpstr>
      <vt:lpstr>Слайд 4</vt:lpstr>
      <vt:lpstr>Слайд 5</vt:lpstr>
      <vt:lpstr>Слайд 6</vt:lpstr>
      <vt:lpstr>АЛУШТА - ДОЛИНА ПРИВИДЕНИЙ </vt:lpstr>
      <vt:lpstr>Судак</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На Голицынской тропе можно увидеть окаменевшие остатки кораллов, водорослей,  морских ежей — обитателей тёплого юрского океана (им около 150 миллионов лет)</vt:lpstr>
      <vt:lpstr>Слайд 20</vt:lpstr>
      <vt:lpstr>Слайд 21</vt:lpstr>
      <vt:lpstr>Слайд 22</vt:lpstr>
      <vt:lpstr>Слайд 23</vt:lpstr>
      <vt:lpstr>Слайд 24</vt:lpstr>
      <vt:lpstr>Слайд 25</vt:lpstr>
      <vt:lpstr>Слайд 26</vt:lpstr>
      <vt:lpstr>Аю-Даг</vt:lpstr>
      <vt:lpstr>Остатки церкви святых Константина и Елены на поляне Ай-Констант. Аю-Даг.</vt:lpstr>
      <vt:lpstr>Слайд 29</vt:lpstr>
      <vt:lpstr>Ялта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Полуостров Крым с его чудесной природой и песчаными пляжами — гордый обладатель целой серии отличных черноморских курортов: Ялты, Евпатории, Алушты, Алупки, Балаклавы, Гурзуфа, Фороса и других. </dc:title>
  <dc:creator>Слава</dc:creator>
  <cp:lastModifiedBy>Admin</cp:lastModifiedBy>
  <cp:revision>6</cp:revision>
  <dcterms:created xsi:type="dcterms:W3CDTF">2016-03-16T15:43:58Z</dcterms:created>
  <dcterms:modified xsi:type="dcterms:W3CDTF">2017-11-19T16:11:21Z</dcterms:modified>
</cp:coreProperties>
</file>