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3E63DEE-0CB4-4BE9-816A-8AB124D0A4F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559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C0DD080-CE1C-4E24-B666-14373F520F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9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ECC38A8-0ADF-4D5B-9E81-AA1C1574C56B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353283-25B5-4A97-AA80-86C860CCA952}" type="slidenum">
              <a:t>10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3A3E207-A8AF-4FD9-A540-82AD1E5ED14F}" type="slidenum">
              <a:t>11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DDA8006-8480-424B-A1F3-63B2E5FAEA42}" type="slidenum">
              <a:t>12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C7F856-DE1E-43D1-95DC-2FA5A3A4B82D}" type="slidenum">
              <a:t>13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8064B3-FA79-4C0F-AC33-59A3864FED47}" type="slidenum">
              <a:t>14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4D9619-84D9-473F-A599-25BBA04AEF42}" type="slidenum">
              <a:t>15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E566CD-AC6C-4FE0-9659-F62A096A2B28}" type="slidenum">
              <a:t>16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89362E-8E50-4D04-9195-F23A1157C8AF}" type="slidenum">
              <a:t>17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46E929D-C318-42B1-9F59-00DE4251BFC6}" type="slidenum">
              <a:t>18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4C2360-55EA-4972-AF46-F1AC69D6A17E}" type="slidenum">
              <a:t>19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F0798F-08BE-4EDF-AA9B-1016DC13E8C1}" type="slidenum"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3B41C3-F302-478C-A52F-43C50D2B3FB6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E2659E-4A49-490A-8A6A-4DE7D96B32D6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D8F219-D024-46D0-A07A-B3F1C0A790BF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BB3A411-B0D0-4DD9-9EEF-EB501FFA46A7}" type="slidenum"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43230F-669F-4045-94A0-A05352935996}" type="slidenum"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2C4C202-5CE8-410A-85ED-0044025A696F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01C12B-2B38-4A0A-A561-9E7F1365B20D}" type="slidenum">
              <a:t>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8E770A-BC83-442E-866D-4361F494FF4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5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D9B8F-AE34-47AC-B312-75255203CDD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9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B908B3-691A-4885-90BB-8CBCDE8F80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2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CB33C5-6250-4537-825D-24953192ACB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8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CB442-D24B-489A-BB7A-AD533EFE90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8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608070-1896-4625-9FB7-33FA97FFF4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4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9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4688" cy="639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8FB325-EDBD-4279-AE92-CCCA4DFD7F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5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8C4F74-6080-4550-B7C4-3209446BB6F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8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0E8EC4-1C70-4C4C-9F67-4D9B138E42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58A63-21C1-4CE9-B2F9-A54E46A1618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6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420630-6FD2-4A8A-9EDB-620A453089D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3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64178B-2E13-45D9-B39A-C54B74896A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1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374C89-65CF-4496-B957-4C6B144FCC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4E365B-F7CC-4B58-8F0D-BDD76AE8F18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7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1900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900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E74095-8F35-4AA1-889D-691E610C255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6101CF-0358-46A2-81E4-8A131B52DB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8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49AA38-CBC3-4743-A8A4-733032D85E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31164-FCB8-453F-A61D-71B349D987B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2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D2F38A-DFC9-4CE2-9998-1E8A27E02C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0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80AE97-CDB1-45C8-A724-B58DE855A9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1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3A6A89-E5B0-4A41-8763-3E181F7254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8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2E3314-8AF9-4675-8161-990FAD52BF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5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607EEC-428E-49BB-8F9D-10B9544BD09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5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FD70B-00DF-46D1-9795-3495E0648E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2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4F03A2-511C-4ACA-A21E-E2827F812D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9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214FC-3923-45B5-90B1-12FC6B7634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4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ABDDAE-64D1-4D96-A538-58AE6C89E7C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6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282A0E-1840-40F6-9D43-24541A3BB178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3763A7-9F5C-4A62-92EE-25B6F370E92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8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6CC71F-DC5E-4141-A35B-F0A1DD06AA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7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88F33B-4778-47F4-ADB5-606DB621FC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776B90-2E2F-4010-A32D-933168C1C4E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8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B8ED4A-5E77-403E-A14E-7DFEA99F41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5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954B55-1044-4963-950C-5DAB677852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331EC3-0C4F-4FBC-94C9-3630C8BBC054}" type="datetime1">
              <a:rPr lang="ru-RU" smtClean="0"/>
              <a:pPr lvl="0"/>
              <a:t>пн 24.05.21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015AEC-676F-4040-8F3C-1E72BA9C97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3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F331EC3-0C4F-4FBC-94C9-3630C8BBC054}" type="datetime1">
              <a:rPr lang="ru-RU"/>
              <a:pPr lvl="0"/>
              <a:t>2021/5/24</a:t>
            </a:fld>
            <a:endParaRPr lang="ru-RU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4D8A757-B1FF-4372-9988-D2B18F115964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1" i="0" u="none" strike="noStrike" kern="1200" spc="0">
          <a:ln>
            <a:noFill/>
          </a:ln>
          <a:solidFill>
            <a:srgbClr val="164770"/>
          </a:solidFill>
          <a:latin typeface="Century Gothic" pitchFamily="34"/>
          <a:ea typeface="Microsoft YaHei" pitchFamily="2"/>
          <a:cs typeface="Segoe UI" pitchFamily="34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4294967295"/>
          </p:nvPr>
        </p:nvSpPr>
        <p:spPr>
          <a:xfrm>
            <a:off x="4645080" y="1535039"/>
            <a:ext cx="4041359" cy="639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4645080" y="2174760"/>
            <a:ext cx="4041359" cy="395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0E74095-8F35-4AA1-889D-691E610C2558}" type="datetime1">
              <a:rPr lang="ru-RU"/>
              <a:pPr lvl="0"/>
              <a:t>2021/5/24</a:t>
            </a:fld>
            <a:endParaRPr lang="ru-R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3E73919-0A26-4B3E-8906-74C44859554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1" i="0" u="none" strike="noStrike" kern="1200" spc="0">
          <a:ln>
            <a:noFill/>
          </a:ln>
          <a:solidFill>
            <a:srgbClr val="164770"/>
          </a:solidFill>
          <a:latin typeface="Century Gothic" pitchFamily="18"/>
          <a:ea typeface="Microsoft YaHei" pitchFamily="2"/>
          <a:cs typeface="Segoe UI" pitchFamily="34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8pPr>
      <a:lvl9pPr marL="0" marR="0" lvl="0" indent="0" algn="l" rtl="0" hangingPunct="1">
        <a:spcBef>
          <a:spcPts val="479"/>
        </a:spcBef>
        <a:spcAft>
          <a:spcPts val="1417"/>
        </a:spcAft>
        <a:buSzPts val="2741"/>
        <a:buBlip>
          <a:blip r:embed="rId13"/>
        </a:buBlip>
        <a:tabLst/>
        <a:defRPr lang="ru-RU" sz="24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2282A0E-1840-40F6-9D43-24541A3BB178}" type="datetime1">
              <a:rPr lang="ru-RU"/>
              <a:pPr lvl="0"/>
              <a:t>2021/5/24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A769055-A43B-4966-A4E8-E09A22DE74A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1" i="0" u="none" strike="noStrike" kern="1200" spc="0">
          <a:ln>
            <a:noFill/>
          </a:ln>
          <a:solidFill>
            <a:srgbClr val="164770"/>
          </a:solidFill>
          <a:latin typeface="Century Gothic" pitchFamily="18"/>
          <a:ea typeface="Microsoft YaHei" pitchFamily="2"/>
          <a:cs typeface="Segoe UI" pitchFamily="34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ts val="3657"/>
        <a:buBlip>
          <a:blip r:embed="rId13"/>
        </a:buBlip>
        <a:tabLst/>
        <a:defRPr lang="ru-RU" sz="3200" b="0" i="0" u="none" strike="noStrike" kern="1200" spc="0">
          <a:ln>
            <a:noFill/>
          </a:ln>
          <a:solidFill>
            <a:srgbClr val="1C5C90"/>
          </a:solidFill>
          <a:latin typeface="Century Gothic" pitchFamily="18"/>
          <a:ea typeface="Microsoft YaHei" pitchFamily="2"/>
          <a:cs typeface="Segoe UI" pitchFamily="34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 noGrp="1"/>
          </p:cNvSpPr>
          <p:nvPr>
            <p:ph type="body" idx="4294967295"/>
          </p:nvPr>
        </p:nvSpPr>
        <p:spPr>
          <a:xfrm>
            <a:off x="457200" y="714240"/>
            <a:ext cx="8115119" cy="5357520"/>
          </a:xfrm>
        </p:spPr>
        <p:txBody>
          <a:bodyPr anchor="t"/>
          <a:lstStyle/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3200" b="1"/>
              <a:t>Жестокое обращение с детьми</a:t>
            </a:r>
            <a:r>
              <a:rPr lang="ru-RU" sz="3200"/>
              <a:t> (насилие) - это любое поведение по отношении к ребёнку, которое нарушает его физическое или психическое благополучие, ставя под угрозу состояние его здоровья и развития.</a:t>
            </a:r>
          </a:p>
          <a:p>
            <a:pPr lvl="0">
              <a:spcBef>
                <a:spcPts val="638"/>
              </a:spcBef>
              <a:buNone/>
            </a:pPr>
            <a:endParaRPr lang="ru-RU" sz="3200"/>
          </a:p>
        </p:txBody>
      </p:sp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86120" y="4500720"/>
            <a:ext cx="2428560" cy="17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43799" y="3857759"/>
            <a:ext cx="2147400" cy="157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71320" y="4429080"/>
            <a:ext cx="2676240" cy="177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714240"/>
            <a:ext cx="8229240" cy="5411520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b="1"/>
              <a:t>Физическое насилие приводит к тому, что у ребенка появляется желание отомстить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Учите своих детей с помощью слов, речи. Старайтесь добиться понимания ими правил, которые вы установили у себя дома.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7424" r="4848" b="5058"/>
          <a:stretch>
            <a:fillRect/>
          </a:stretch>
        </p:blipFill>
        <p:spPr>
          <a:xfrm>
            <a:off x="6643440" y="4000680"/>
            <a:ext cx="2286360" cy="24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428760"/>
            <a:ext cx="8229240" cy="5697360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b="1"/>
              <a:t>Физические наказания смещают понимание ребенком «правильного и неправильного».</a:t>
            </a:r>
            <a:r>
              <a:rPr lang="ru-RU"/>
              <a:t> 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Каждый раз давайте ребенку знать: какое поведение вы от него ожидаете и что случится, если он не сделает этого (пойдет в свою комнату, не будет смотреть телевизор или потеряет какую-то другую привилегию).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72120" y="5000760"/>
            <a:ext cx="2871360" cy="185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571320"/>
            <a:ext cx="8229240" cy="5554440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b="1"/>
              <a:t>Если вы бьете ребенка, вы тем самым показываете ему, что бить - это нормально и приемлемо.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Учите своих детей другим способам выражать свои эмоции, например, словами. Затем – примите, покажите им, что вы принимаете их чувства и эмоции.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57960" y="4071960"/>
            <a:ext cx="2571480" cy="249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714240"/>
            <a:ext cx="8229240" cy="5411520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b="1"/>
              <a:t>Физическое насилие травмирует эмоции ребенка.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Замечайте и поддерживайте все хорошее, что делает ваш ребенок. Дайте ему знать, что вы любите его просто за то, что он у вас есть.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29080" y="4500720"/>
            <a:ext cx="2926440" cy="19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1359" y="3929040"/>
            <a:ext cx="1847519" cy="277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428760"/>
            <a:ext cx="8229240" cy="5697360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b="1"/>
              <a:t>Физическое насилие в любом виде пугает ребенка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Контролируйте себя.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Учите детей справляться с собственным гневом и эмоциями и не позволяйте им овладеть собой.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Помните, что вы - взрослый человек.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5880" y="4429080"/>
            <a:ext cx="2642760" cy="20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72120" y="4500720"/>
            <a:ext cx="2180880" cy="203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500040"/>
            <a:ext cx="8229240" cy="5625720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b="1"/>
              <a:t>Никогда не бейте ребенка, чтобы прекратить то или иное его нежелательное поведение «на людях».</a:t>
            </a:r>
            <a:r>
              <a:rPr lang="ru-RU"/>
              <a:t> 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800"/>
              <a:t>Поймите, что как вам может быть неудобно, что ребенок раскапризничался на улице, в магазине, на празднике, ребенку в сто раз тяжелее пережить насилие, совершенное на виду у других.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29200" y="4714920"/>
            <a:ext cx="2976120" cy="198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571320"/>
            <a:ext cx="8229240" cy="5554440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b="1"/>
              <a:t>Если вас наказывали в детстве, очень легко передать это поведение дальше.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57200" y="2000160"/>
            <a:ext cx="6857640" cy="442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500040"/>
            <a:ext cx="8229240" cy="5625720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endParaRPr lang="ru-RU" b="1"/>
          </a:p>
          <a:p>
            <a:pPr lvl="0">
              <a:spcBef>
                <a:spcPts val="638"/>
              </a:spcBef>
              <a:buNone/>
            </a:pPr>
            <a:endParaRPr lang="ru-RU" b="1"/>
          </a:p>
          <a:p>
            <a:pPr lvl="0">
              <a:spcBef>
                <a:spcPts val="638"/>
              </a:spcBef>
              <a:buNone/>
            </a:pPr>
            <a:r>
              <a:rPr lang="ru-RU" b="1"/>
              <a:t>Попытайтесь найти время для себя.</a:t>
            </a:r>
          </a:p>
          <a:p>
            <a:pPr lvl="0">
              <a:spcBef>
                <a:spcPts val="638"/>
              </a:spcBef>
              <a:buNone/>
            </a:pPr>
            <a:r>
              <a:rPr lang="ru-RU" b="1"/>
              <a:t>Вы почувствуете себя лучше и станете лучшим родителем своему ребенку</a:t>
            </a:r>
            <a:r>
              <a:rPr lang="ru-RU"/>
              <a:t>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14960" y="4214879"/>
            <a:ext cx="3714480" cy="23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86079" y="0"/>
            <a:ext cx="1856879" cy="157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14319" y="4000680"/>
            <a:ext cx="1785600" cy="264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357120" y="285840"/>
            <a:ext cx="8443440" cy="6143399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sz="2100"/>
              <a:t>Берегите своих детей,  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Их за шалости не ругайте.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Зло своих неудачных дней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Никогда на них не срывайте.</a:t>
            </a:r>
          </a:p>
          <a:p>
            <a:pPr lvl="0">
              <a:spcBef>
                <a:spcPts val="638"/>
              </a:spcBef>
              <a:buNone/>
            </a:pPr>
            <a:endParaRPr lang="ru-RU" sz="2100"/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Не сердитесь на них всерьез,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Даже если они провинились.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Ничего нет больнее слез,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Что с ресничек родных скатились.</a:t>
            </a:r>
          </a:p>
          <a:p>
            <a:pPr lvl="0">
              <a:spcBef>
                <a:spcPts val="638"/>
              </a:spcBef>
              <a:buNone/>
            </a:pPr>
            <a:endParaRPr lang="ru-RU" sz="2100"/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Время тает, как снег весной.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Промелькнут дни златые эти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И покинут очаг родной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100"/>
              <a:t>Повзрослевшие Ваши дети.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400"/>
              <a:t>     И пока в доме детский смех,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400"/>
              <a:t>     И от игрушек некуда деться,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400"/>
              <a:t>      Вы на свете счастливей всех!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400"/>
              <a:t>      Берегите детей своих детство.</a:t>
            </a:r>
          </a:p>
          <a:p>
            <a:pPr lvl="0">
              <a:spcBef>
                <a:spcPts val="638"/>
              </a:spcBef>
              <a:buNone/>
            </a:pPr>
            <a:endParaRPr lang="ru-RU" sz="2100"/>
          </a:p>
          <a:p>
            <a:pPr lvl="0">
              <a:spcBef>
                <a:spcPts val="638"/>
              </a:spcBef>
              <a:buNone/>
            </a:pPr>
            <a:endParaRPr lang="ru-RU"/>
          </a:p>
          <a:p>
            <a:pPr lvl="0">
              <a:spcBef>
                <a:spcPts val="638"/>
              </a:spcBef>
              <a:buNone/>
            </a:pPr>
            <a:endParaRPr lang="ru-RU"/>
          </a:p>
          <a:p>
            <a:pPr lvl="0">
              <a:spcBef>
                <a:spcPts val="638"/>
              </a:spcBef>
              <a:buNone/>
            </a:pPr>
            <a:endParaRPr lang="ru-RU"/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29120" y="3643199"/>
            <a:ext cx="3857400" cy="273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0040" y="1071720"/>
            <a:ext cx="7772039" cy="1469520"/>
          </a:xfrm>
        </p:spPr>
        <p:txBody>
          <a:bodyPr/>
          <a:lstStyle/>
          <a:p>
            <a:pPr lvl="0"/>
            <a:r>
              <a:rPr lang="ru-RU">
                <a:latin typeface="Cambria" pitchFamily="18"/>
              </a:rPr>
              <a:t>Спасибо за внимание!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86040" y="2357280"/>
            <a:ext cx="4285800" cy="435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86760" y="0"/>
            <a:ext cx="1690199" cy="185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Основная причина жестокого обращения с детьми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14200"/>
            <a:ext cx="8229240" cy="1203119"/>
          </a:xfrm>
        </p:spPr>
        <p:txBody>
          <a:bodyPr/>
          <a:lstStyle/>
          <a:p>
            <a:pPr lvl="0"/>
            <a:r>
              <a:rPr lang="ru-RU"/>
              <a:t/>
            </a:r>
            <a:br>
              <a:rPr lang="ru-RU"/>
            </a:br>
            <a:r>
              <a:rPr lang="ru-RU"/>
              <a:t>Основная причина жестокого обращения с детьми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внутренняя агрессивность - эмоциональное состояние, возникающее как реакция на переживание непреодолимости каких-либо барьеров или недоступность желаемого.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71839" y="4714920"/>
            <a:ext cx="2658240" cy="185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иды насил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/>
              <a:t>Виды насилия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285919"/>
            <a:ext cx="8229240" cy="4839840"/>
          </a:xfrm>
        </p:spPr>
        <p:txBody>
          <a:bodyPr/>
          <a:lstStyle/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физическое насилие;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психологическое (эмоциональное)насилие;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сексуальное насилие;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экономическое насилие;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пренебрежение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7681"/>
          <a:stretch>
            <a:fillRect/>
          </a:stretch>
        </p:blipFill>
        <p:spPr>
          <a:xfrm>
            <a:off x="6858000" y="1000080"/>
            <a:ext cx="1995120" cy="19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86720" y="3286079"/>
            <a:ext cx="2071439" cy="24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00080" y="4714920"/>
            <a:ext cx="2428560" cy="185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 r="5394"/>
          <a:stretch>
            <a:fillRect/>
          </a:stretch>
        </p:blipFill>
        <p:spPr>
          <a:xfrm>
            <a:off x="3929040" y="4714920"/>
            <a:ext cx="2499840" cy="1928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Последствия жестокого обращения с детьми: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43720" y="3929040"/>
            <a:ext cx="3142799" cy="2428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/>
              <a:t/>
            </a:r>
            <a:br>
              <a:rPr lang="ru-RU"/>
            </a:br>
            <a:r>
              <a:rPr lang="ru-RU"/>
              <a:t>Последствия жестокого обращения с детьми:</a:t>
            </a:r>
            <a:br>
              <a:rPr lang="ru-RU"/>
            </a:br>
            <a:endParaRPr lang="ru-RU"/>
          </a:p>
        </p:txBody>
      </p:sp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500040" y="1428840"/>
            <a:ext cx="8229240" cy="4525560"/>
          </a:xfrm>
        </p:spPr>
        <p:txBody>
          <a:bodyPr/>
          <a:lstStyle/>
          <a:p>
            <a:pPr lvl="0">
              <a:spcBef>
                <a:spcPts val="638"/>
              </a:spcBef>
              <a:buSzPts val="3657"/>
              <a:buBlip>
                <a:blip r:embed="rId4"/>
              </a:buBlip>
            </a:pPr>
            <a:r>
              <a:rPr lang="ru-RU" sz="2400"/>
              <a:t>Жестокое обращение с детьми в дальнейшем формирует из них социально-дезадаптированных людей, не способных создавать полноценную семью, быть хорошими родителями, а также толчком к воспроизведению жестокости по отношению к собственным детям.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b="21002"/>
          <a:stretch>
            <a:fillRect/>
          </a:stretch>
        </p:blipFill>
        <p:spPr>
          <a:xfrm>
            <a:off x="1000080" y="4071960"/>
            <a:ext cx="2266560" cy="248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асилие с экрана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/>
              <a:t>Насилие с экрана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61% программ содержит насилие;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26% насилия показывают с применением оружия;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22,4% всех музыкальных клипов включают те или иные виды насилия;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00080" y="4714920"/>
            <a:ext cx="2267640" cy="148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43199" y="4429080"/>
            <a:ext cx="2571480" cy="163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лияние экранного насилия на психику ребе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/>
              <a:t>Влияние экранного насилия на психику ребенка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sz="3000"/>
              <a:t>                Дети: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2600"/>
              <a:t>Копируют то, что видят на экране и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600"/>
              <a:t>сами начинают себя вести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600"/>
              <a:t>                         насильственным образом;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2600"/>
              <a:t>Копируют грубую речь;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2600"/>
              <a:t>Получают представление о том, что насилие - это нормально и является неотъемлемой частью каждодневной жизни;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2600"/>
              <a:t>Или же становятся более робкими и боязливыми.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13803"/>
          <a:stretch>
            <a:fillRect/>
          </a:stretch>
        </p:blipFill>
        <p:spPr>
          <a:xfrm>
            <a:off x="6357960" y="1571759"/>
            <a:ext cx="2509920" cy="133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29680" y="4643280"/>
            <a:ext cx="1285560" cy="185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&#10;Когда же родители прибегают к жестокому обращению с детьми: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Когда же родители прибегают к жестокому обращению с детьми: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28760" y="2000160"/>
            <a:ext cx="8229240" cy="4525560"/>
          </a:xfrm>
        </p:spPr>
        <p:txBody>
          <a:bodyPr/>
          <a:lstStyle/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2400"/>
              <a:t>Они рассержены на ребёнка.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2400"/>
              <a:t>Они сердиты по другим причинам.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2400"/>
              <a:t>Они не знают, что делать, когда ребёнок поступает не так, как надо.</a:t>
            </a:r>
          </a:p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 sz="2400"/>
              <a:t>Они сами подвергались насилию в детстве и теперь не знают других способов обращения с детьми</a:t>
            </a:r>
            <a:r>
              <a:rPr lang="ru-RU"/>
              <a:t>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6324"/>
          <a:stretch>
            <a:fillRect/>
          </a:stretch>
        </p:blipFill>
        <p:spPr>
          <a:xfrm>
            <a:off x="6072120" y="4643280"/>
            <a:ext cx="2329200" cy="17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29000" y="4786200"/>
            <a:ext cx="1928519" cy="189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8760" y="500040"/>
            <a:ext cx="8229240" cy="999720"/>
          </a:xfrm>
        </p:spPr>
        <p:txBody>
          <a:bodyPr/>
          <a:lstStyle/>
          <a:p>
            <a:pPr lvl="0" algn="l"/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Когда большой, значимый взрослый бьет маленького ребенка, ребенок чувствует беспомощность и фрустрацию.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3571920"/>
            <a:ext cx="8229240" cy="2785680"/>
          </a:xfrm>
        </p:spPr>
        <p:txBody>
          <a:bodyPr/>
          <a:lstStyle/>
          <a:p>
            <a:pPr lvl="0">
              <a:spcBef>
                <a:spcPts val="638"/>
              </a:spcBef>
              <a:buSzPts val="3657"/>
              <a:buBlip>
                <a:blip r:embed="rId3"/>
              </a:buBlip>
            </a:pPr>
            <a:r>
              <a:rPr lang="ru-RU"/>
              <a:t> Учите своих детей,так, </a:t>
            </a:r>
            <a:r>
              <a:rPr lang="ru-RU" b="1"/>
              <a:t>как</a:t>
            </a:r>
            <a:r>
              <a:rPr lang="ru-RU"/>
              <a:t> вы хотите, чтобы они себя вели. Маленькие дети обычно не понимают, что они делают неправильно. Обязательно будьте последовательны в своих примерах.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19339"/>
          <a:stretch>
            <a:fillRect/>
          </a:stretch>
        </p:blipFill>
        <p:spPr>
          <a:xfrm>
            <a:off x="6143760" y="2286000"/>
            <a:ext cx="2499840" cy="128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642960"/>
            <a:ext cx="8229240" cy="5482799"/>
          </a:xfrm>
        </p:spPr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ru-RU" b="1"/>
              <a:t>Когда вы бьете ребенка, вы не учите его решать проблемы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Вы только заставляете чувствовать его плохо по отношению к самому себе</a:t>
            </a:r>
          </a:p>
          <a:p>
            <a:pPr lvl="0">
              <a:spcBef>
                <a:spcPts val="638"/>
              </a:spcBef>
              <a:buNone/>
            </a:pPr>
            <a:r>
              <a:rPr lang="ru-RU"/>
              <a:t>Следите за своими словами – они могут ударить еще сильнее.</a:t>
            </a:r>
          </a:p>
          <a:p>
            <a:pPr lvl="0">
              <a:spcBef>
                <a:spcPts val="638"/>
              </a:spcBef>
              <a:buNone/>
            </a:pP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338" r="4669" b="5260"/>
          <a:stretch>
            <a:fillRect/>
          </a:stretch>
        </p:blipFill>
        <p:spPr>
          <a:xfrm>
            <a:off x="2214719" y="3929040"/>
            <a:ext cx="3428639" cy="278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Широкоэкранный</PresentationFormat>
  <Paragraphs>93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Microsoft YaHei</vt:lpstr>
      <vt:lpstr>Arial</vt:lpstr>
      <vt:lpstr>Arial Unicode MS</vt:lpstr>
      <vt:lpstr>Calibri</vt:lpstr>
      <vt:lpstr>Cambria</vt:lpstr>
      <vt:lpstr>Century Gothic</vt:lpstr>
      <vt:lpstr>Mangal</vt:lpstr>
      <vt:lpstr>Segoe UI</vt:lpstr>
      <vt:lpstr>StarSymbol</vt:lpstr>
      <vt:lpstr>Tahoma</vt:lpstr>
      <vt:lpstr>Times New Roman</vt:lpstr>
      <vt:lpstr>Обычный</vt:lpstr>
      <vt:lpstr>Обычный 1</vt:lpstr>
      <vt:lpstr>Обычный 2</vt:lpstr>
      <vt:lpstr>Презентация PowerPoint</vt:lpstr>
      <vt:lpstr> Основная причина жестокого обращения с детьми </vt:lpstr>
      <vt:lpstr>Виды насилия</vt:lpstr>
      <vt:lpstr> Последствия жестокого обращения с детьми: </vt:lpstr>
      <vt:lpstr>Насилие с экрана </vt:lpstr>
      <vt:lpstr>Влияние экранного насилия на психику ребенка</vt:lpstr>
      <vt:lpstr>  Когда же родители прибегают к жестокому обращению с детьми: </vt:lpstr>
      <vt:lpstr>   Когда большой, значимый взрослый бьет маленького ребенка, ребенок чувствует беспомощность и фрустрацию.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modified xsi:type="dcterms:W3CDTF">2021-05-24T07:15:31Z</dcterms:modified>
</cp:coreProperties>
</file>